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16" r:id="rId2"/>
    <p:sldMasterId id="2147483988" r:id="rId3"/>
    <p:sldMasterId id="2147484078" r:id="rId4"/>
    <p:sldMasterId id="2147484090" r:id="rId5"/>
    <p:sldMasterId id="2147484102" r:id="rId6"/>
    <p:sldMasterId id="2147484114" r:id="rId7"/>
    <p:sldMasterId id="2147484138" r:id="rId8"/>
  </p:sldMasterIdLst>
  <p:notesMasterIdLst>
    <p:notesMasterId r:id="rId33"/>
  </p:notesMasterIdLst>
  <p:sldIdLst>
    <p:sldId id="262" r:id="rId9"/>
    <p:sldId id="323" r:id="rId10"/>
    <p:sldId id="317" r:id="rId11"/>
    <p:sldId id="313" r:id="rId12"/>
    <p:sldId id="339" r:id="rId13"/>
    <p:sldId id="267" r:id="rId14"/>
    <p:sldId id="261" r:id="rId15"/>
    <p:sldId id="331" r:id="rId16"/>
    <p:sldId id="333" r:id="rId17"/>
    <p:sldId id="332" r:id="rId18"/>
    <p:sldId id="326" r:id="rId19"/>
    <p:sldId id="327" r:id="rId20"/>
    <p:sldId id="328" r:id="rId21"/>
    <p:sldId id="325" r:id="rId22"/>
    <p:sldId id="334" r:id="rId23"/>
    <p:sldId id="269" r:id="rId24"/>
    <p:sldId id="263" r:id="rId25"/>
    <p:sldId id="270" r:id="rId26"/>
    <p:sldId id="272" r:id="rId27"/>
    <p:sldId id="300" r:id="rId28"/>
    <p:sldId id="276" r:id="rId29"/>
    <p:sldId id="340" r:id="rId30"/>
    <p:sldId id="338" r:id="rId31"/>
    <p:sldId id="33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8000"/>
    <a:srgbClr val="FFFF66"/>
    <a:srgbClr val="89A3EB"/>
    <a:srgbClr val="000000"/>
    <a:srgbClr val="0A1120"/>
    <a:srgbClr val="800000"/>
    <a:srgbClr val="09024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CFE4C9-D7E3-4E7B-BD60-DDCBAA295EDC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8C274-AB79-400E-AF12-856AFF86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97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027431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06855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852269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B617-5850-4096-9F72-114141372C0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7BBD-FEE2-4928-BDF8-C3673807D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944676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CD17-CC02-44B1-82B7-0CC76FDA7558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6B3B-62FA-429C-804E-D3E1B562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93606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0078-D10B-4C7C-81AA-EE7E8F923EEC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156B-E1FE-4C67-A05F-46C023A2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718242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FA07-0929-491D-B28E-4C32071EECE4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D349-F5AD-4A7A-959C-13E9A966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435928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C6D9-AAA1-4866-B376-AF69BDA45043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9591-26DD-4663-B555-7059FA7A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761659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B416-0218-48C7-92BC-69DEEB45B7F5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D983-2236-40CC-BD4D-D7CE69131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17148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46BC-CF49-4B23-BA4F-EB475DA85C06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93B7-5CE7-42AE-BE57-CD5E3678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213348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4AAC-D632-4D1F-96C3-B5EBF519D730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2C88-BB50-4ADF-A903-E208569B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34788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509944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0DCF-4B09-4C30-9BB1-0C5796F61CA4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5F2E-D4F7-492D-9391-BE3EA518D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669500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ADCC-C2ED-4133-B197-4EFB25A947E3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86AA-A159-419D-93D7-D018921D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23230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1F80-9E0E-4EFE-B9C9-DA786D7DCA95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79C4-145F-40C5-BFA5-F989CBAA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392975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3AB9-8C46-4B13-81F2-BF76A18D5456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7A61-CE13-4332-8A80-548CEBD0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520218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4F0-EF50-4D83-872D-04A2A2D2FF18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D70-21CF-4192-81E9-5058C9CA8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729178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FCB3-760C-43EA-B414-12F7A1E89021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FBF-DE6E-40E5-9FE7-E2D5680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923067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661-E303-4973-9DF1-052710841ACB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C11-4E3F-4D25-8982-25AA46FC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5700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19CA-468C-4CA4-845E-17DFB2603A85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415-6962-477A-93DF-6C2919D4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946608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C82-022C-44BF-8D70-21503F616C37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5C8-6B77-4516-A647-5AD01572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03759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4BC1-06AF-4833-9C70-965696058E9E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9AE-7BFD-40EF-B035-5ED53C76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844215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669214"/>
      </p:ext>
    </p:extLst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2CA-A28A-49C6-90E1-F91EE3AEDB79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DCAC-7822-42F6-87D1-D6B05B9A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623745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74D-6D3A-4A68-83F2-241A8B7B9280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77B-AA3E-402B-856D-E981394A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366811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BB7-A997-47E8-8BDE-AA2DB666388B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5E2-4E71-4B62-9CDC-3FBF974F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990137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950-35A9-45EF-89A4-D494709FDA79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2D8C-3DA3-48C9-883D-AAFB8542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45575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6EFC-6075-4677-A162-19DBBA9326B0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65E-E469-44F7-891B-B14C27444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7817-4BF2-452B-AC67-E87B00C1FC62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257F-578E-4C79-BE89-1A3ADB72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119B-D0AB-4B5C-96F7-0277DF9AEC92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F7B4-51F6-471A-8E4F-D13DF2FAD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37B3-52E7-48E4-A29A-48E40D9FB2F6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98B8-A624-465E-9092-00D38E40FA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D6D20-4F77-4986-9C0A-487102BD243C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F7EA-881C-49A5-B545-9ACBE3921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264C-785E-4262-9028-9BCAE2A6ACCE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38C2-32AD-48A9-939B-E769AAE3D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134529"/>
      </p:ext>
    </p:extLst>
  </p:cSld>
  <p:clrMapOvr>
    <a:masterClrMapping/>
  </p:clrMapOvr>
  <p:transition spd="med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43F39-A865-400B-A38B-06FDB8378FC2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46AB-AC81-4811-83BA-9236AA9BD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7907-6DD3-4246-A871-BA1C7BFD4556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46F2-38DD-43ED-9D0A-5E0D26B08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FA16-D324-4082-BF97-89D9BDE0606F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5C97-1E08-4154-A2CE-A77925110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006-DFFA-415A-91D1-2041AD651DF5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8D27-E5BA-4C56-AC27-ADB736C1F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698A-86FB-4593-9BD0-31FDD3A296EE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B5B1-C0D0-4123-8186-1542A2F1A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3AB9-8C46-4B13-81F2-BF76A18D5456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7A61-CE13-4332-8A80-548CEBD0F2A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65067"/>
      </p:ext>
    </p:extLst>
  </p:cSld>
  <p:clrMapOvr>
    <a:masterClrMapping/>
  </p:clrMapOvr>
  <p:transition spd="med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4F0-EF50-4D83-872D-04A2A2D2FF18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D70-21CF-4192-81E9-5058C9CA894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008381"/>
      </p:ext>
    </p:extLst>
  </p:cSld>
  <p:clrMapOvr>
    <a:masterClrMapping/>
  </p:clrMapOvr>
  <p:transition spd="med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FCB3-760C-43EA-B414-12F7A1E89021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FBF-DE6E-40E5-9FE7-E2D56802DC5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63761"/>
      </p:ext>
    </p:extLst>
  </p:cSld>
  <p:clrMapOvr>
    <a:masterClrMapping/>
  </p:clrMapOvr>
  <p:transition spd="med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661-E303-4973-9DF1-052710841AC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C11-4E3F-4D25-8982-25AA46FC372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24066"/>
      </p:ext>
    </p:extLst>
  </p:cSld>
  <p:clrMapOvr>
    <a:masterClrMapping/>
  </p:clrMapOvr>
  <p:transition spd="med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19CA-468C-4CA4-845E-17DFB2603A85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415-6962-477A-93DF-6C2919D4030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932574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704435"/>
      </p:ext>
    </p:extLst>
  </p:cSld>
  <p:clrMapOvr>
    <a:masterClrMapping/>
  </p:clrMapOvr>
  <p:transition spd="med"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C82-022C-44BF-8D70-21503F616C37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5C8-6B77-4516-A647-5AD0157262D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495612"/>
      </p:ext>
    </p:extLst>
  </p:cSld>
  <p:clrMapOvr>
    <a:masterClrMapping/>
  </p:clrMapOvr>
  <p:transition spd="med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4BC1-06AF-4833-9C70-965696058E9E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9AE-7BFD-40EF-B035-5ED53C7626F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249051"/>
      </p:ext>
    </p:extLst>
  </p:cSld>
  <p:clrMapOvr>
    <a:masterClrMapping/>
  </p:clrMapOvr>
  <p:transition spd="med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2CA-A28A-49C6-90E1-F91EE3AEDB79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DCAC-7822-42F6-87D1-D6B05B9A08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06946"/>
      </p:ext>
    </p:extLst>
  </p:cSld>
  <p:clrMapOvr>
    <a:masterClrMapping/>
  </p:clrMapOvr>
  <p:transition spd="med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74D-6D3A-4A68-83F2-241A8B7B9280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77B-AA3E-402B-856D-E981394ADC8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033922"/>
      </p:ext>
    </p:extLst>
  </p:cSld>
  <p:clrMapOvr>
    <a:masterClrMapping/>
  </p:clrMapOvr>
  <p:transition spd="med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BB7-A997-47E8-8BDE-AA2DB666388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5E2-4E71-4B62-9CDC-3FBF974F4A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87425"/>
      </p:ext>
    </p:extLst>
  </p:cSld>
  <p:clrMapOvr>
    <a:masterClrMapping/>
  </p:clrMapOvr>
  <p:transition spd="med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950-35A9-45EF-89A4-D494709FDA79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2D8C-3DA3-48C9-883D-AAFB8542DC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604408"/>
      </p:ext>
    </p:extLst>
  </p:cSld>
  <p:clrMapOvr>
    <a:masterClrMapping/>
  </p:clrMapOvr>
  <p:transition spd="med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830991"/>
      </p:ext>
    </p:extLst>
  </p:cSld>
  <p:clrMapOvr>
    <a:masterClrMapping/>
  </p:clrMapOvr>
  <p:transition spd="med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32046"/>
      </p:ext>
    </p:extLst>
  </p:cSld>
  <p:clrMapOvr>
    <a:masterClrMapping/>
  </p:clrMapOvr>
  <p:transition spd="med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62169"/>
      </p:ext>
    </p:extLst>
  </p:cSld>
  <p:clrMapOvr>
    <a:masterClrMapping/>
  </p:clrMapOvr>
  <p:transition spd="med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85462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224424"/>
      </p:ext>
    </p:extLst>
  </p:cSld>
  <p:clrMapOvr>
    <a:masterClrMapping/>
  </p:clrMapOvr>
  <p:transition spd="med"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82824"/>
      </p:ext>
    </p:extLst>
  </p:cSld>
  <p:clrMapOvr>
    <a:masterClrMapping/>
  </p:clrMapOvr>
  <p:transition spd="med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764952"/>
      </p:ext>
    </p:extLst>
  </p:cSld>
  <p:clrMapOvr>
    <a:masterClrMapping/>
  </p:clrMapOvr>
  <p:transition spd="med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935494"/>
      </p:ext>
    </p:extLst>
  </p:cSld>
  <p:clrMapOvr>
    <a:masterClrMapping/>
  </p:clrMapOvr>
  <p:transition spd="med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8224"/>
      </p:ext>
    </p:extLst>
  </p:cSld>
  <p:clrMapOvr>
    <a:masterClrMapping/>
  </p:clrMapOvr>
  <p:transition spd="med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98593"/>
      </p:ext>
    </p:extLst>
  </p:cSld>
  <p:clrMapOvr>
    <a:masterClrMapping/>
  </p:clrMapOvr>
  <p:transition spd="med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347789"/>
      </p:ext>
    </p:extLst>
  </p:cSld>
  <p:clrMapOvr>
    <a:masterClrMapping/>
  </p:clrMapOvr>
  <p:transition spd="med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54444"/>
      </p:ext>
    </p:extLst>
  </p:cSld>
  <p:clrMapOvr>
    <a:masterClrMapping/>
  </p:clrMapOvr>
  <p:transition spd="med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6EFC-6075-4677-A162-19DBBA9326B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65E-E469-44F7-891B-B14C274449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1482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7817-4BF2-452B-AC67-E87B00C1FC6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257F-578E-4C79-BE89-1A3ADB725DD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545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119B-D0AB-4B5C-96F7-0277DF9AEC9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F7B4-51F6-471A-8E4F-D13DF2FAD5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5430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894760"/>
      </p:ext>
    </p:extLst>
  </p:cSld>
  <p:clrMapOvr>
    <a:masterClrMapping/>
  </p:clrMapOvr>
  <p:transition spd="med"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37B3-52E7-48E4-A29A-48E40D9FB2F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98B8-A624-465E-9092-00D38E40F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46823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D6D20-4F77-4986-9C0A-487102BD243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F7EA-881C-49A5-B545-9ACBE39212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246536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264C-785E-4262-9028-9BCAE2A6ACC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38C2-32AD-48A9-939B-E769AAE3D7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115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43F39-A865-400B-A38B-06FDB8378FC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46AB-AC81-4811-83BA-9236AA9BD56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560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7907-6DD3-4246-A871-BA1C7BFD455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46F2-38DD-43ED-9D0A-5E0D26B08B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41264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FA16-D324-4082-BF97-89D9BDE0606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5C97-1E08-4154-A2CE-A7792511015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36727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006-DFFA-415A-91D1-2041AD651DF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8D27-E5BA-4C56-AC27-ADB736C1F83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1209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698A-86FB-4593-9BD0-31FDD3A296E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B5B1-C0D0-4123-8186-1542A2F1AF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888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41448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450296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199241"/>
      </p:ext>
    </p:extLst>
  </p:cSld>
  <p:clrMapOvr>
    <a:masterClrMapping/>
  </p:clrMapOvr>
  <p:transition spd="med"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226113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736386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21853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54837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65574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889794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558983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74917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035911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198949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66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DD366F-9051-4C28-AC09-5804D8842834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C42CBE3-D494-4B9C-B302-3E43AD993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67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7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616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26CF6-85C4-44B7-B3A2-5B3BD9600B8B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5DFDF-C758-46AA-99EF-CD6CD89A6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77" r:id="rId9"/>
    <p:sldLayoutId id="2147484064" r:id="rId10"/>
    <p:sldLayoutId id="2147484065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138713-8E72-4BC9-8859-4BB6B75A3483}" type="datetime1">
              <a:rPr lang="ru-RU" smtClean="0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1A81D0-CED7-4C18-8341-355C40BB1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616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5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26CF6-85C4-44B7-B3A2-5B3BD9600B8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5DFDF-C758-46AA-99EF-CD6CD89A66E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138713-8E72-4BC9-8859-4BB6B75A34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1A81D0-CED7-4C18-8341-355C40BB1B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19.02.2018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47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&#1086;&#1087;&#1088;&#1077;&#1076;&#1077;&#1083;&#1077;&#1085;&#1080;&#1077;%20&#1103;&#1074;&#1083;&#1077;&#1085;&#1080;&#1081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ience_chemi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41450"/>
            <a:ext cx="2523041" cy="18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49370" y="3543335"/>
            <a:ext cx="82672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000" b="1" dirty="0" smtClean="0">
                <a:solidFill>
                  <a:srgbClr val="990033"/>
                </a:solidFill>
                <a:latin typeface="Arial Black" pitchFamily="34" charset="0"/>
              </a:rPr>
              <a:t>Интегрированный урок по естествознанию и </a:t>
            </a:r>
            <a:r>
              <a:rPr lang="ru-RU" sz="2000" b="1" dirty="0">
                <a:solidFill>
                  <a:srgbClr val="990033"/>
                </a:solidFill>
                <a:latin typeface="Arial Black" pitchFamily="34" charset="0"/>
              </a:rPr>
              <a:t>химии </a:t>
            </a:r>
            <a:endParaRPr lang="ru-RU" sz="2000" b="1" dirty="0" smtClean="0">
              <a:solidFill>
                <a:srgbClr val="990033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990033"/>
                </a:solidFill>
                <a:latin typeface="Arial Black" pitchFamily="34" charset="0"/>
              </a:rPr>
              <a:t>в 5 и 7 классе</a:t>
            </a:r>
          </a:p>
          <a:p>
            <a:pPr eaLnBrk="1" hangingPunct="1">
              <a:spcBef>
                <a:spcPct val="50000"/>
              </a:spcBef>
            </a:pPr>
            <a:endParaRPr lang="ru-RU" sz="1800" b="1" dirty="0" smtClean="0">
              <a:solidFill>
                <a:srgbClr val="990033"/>
              </a:solidFill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800" b="1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 rot="499567">
            <a:off x="683568" y="208978"/>
            <a:ext cx="8003232" cy="34556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Физические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Химические явления.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Признаки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условия протекания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химических реакций.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95963" y="620713"/>
            <a:ext cx="3263900" cy="1223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3200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endParaRPr lang="ru-RU" sz="3200" i="1" u="sng" dirty="0" smtClean="0">
              <a:solidFill>
                <a:srgbClr val="09024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623743" y="1412776"/>
            <a:ext cx="3563888" cy="3687763"/>
          </a:xfrm>
        </p:spPr>
        <p:txBody>
          <a:bodyPr/>
          <a:lstStyle/>
          <a:p>
            <a:r>
              <a:rPr lang="ru-RU" sz="2400" i="1" u="sng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 Образование водорода при растворении цинка в кислоте.</a:t>
            </a:r>
            <a:endParaRPr lang="ru-RU" dirty="0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02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8150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369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5" y="260648"/>
            <a:ext cx="9032875" cy="1419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sz="2800" i="1" u="sng" dirty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Плавление галлия на ладони.</a:t>
            </a:r>
            <a:r>
              <a:rPr lang="ru-RU" sz="2800" dirty="0">
                <a:solidFill>
                  <a:srgbClr val="5434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sz="2800" dirty="0">
                <a:solidFill>
                  <a:srgbClr val="5434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28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 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996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792890" y="1125538"/>
            <a:ext cx="4321175" cy="15113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756525"/>
                </a:solidFill>
                <a:latin typeface="Arial Black" pitchFamily="34" charset="0"/>
              </a:rPr>
              <a:t>Какое явление?</a:t>
            </a:r>
            <a:endParaRPr lang="ru-RU" sz="3200" dirty="0" smtClean="0"/>
          </a:p>
        </p:txBody>
      </p:sp>
      <p:pic>
        <p:nvPicPr>
          <p:cNvPr id="39939" name="Picture 10" descr="скисание моло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8112" y="1125538"/>
            <a:ext cx="4551879" cy="482374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89991" y="1484784"/>
            <a:ext cx="4499992" cy="3629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Скисание      молока.</a:t>
            </a:r>
            <a:endParaRPr lang="ru-RU" sz="32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621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" y="-323850"/>
            <a:ext cx="925195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95312" y="231775"/>
            <a:ext cx="8229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sz="32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Пожелтели листья</a:t>
            </a:r>
            <a:r>
              <a:rPr lang="ru-RU" sz="32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.</a:t>
            </a:r>
            <a:br>
              <a:rPr lang="ru-RU" sz="32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endParaRPr lang="ru-RU" sz="32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0964" name="Объект 1"/>
          <p:cNvSpPr>
            <a:spLocks noGrp="1"/>
          </p:cNvSpPr>
          <p:nvPr>
            <p:ph idx="1"/>
          </p:nvPr>
        </p:nvSpPr>
        <p:spPr>
          <a:xfrm>
            <a:off x="968871" y="2132856"/>
            <a:ext cx="8137029" cy="32575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66"/>
                </a:solidFill>
              </a:rPr>
              <a:t>Осень. 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66"/>
                </a:solidFill>
              </a:rPr>
              <a:t>Обсыпается весь наш бедный сад,</a:t>
            </a:r>
            <a:br>
              <a:rPr lang="ru-RU" sz="2800" b="1" dirty="0" smtClean="0">
                <a:solidFill>
                  <a:srgbClr val="FFFF66"/>
                </a:solidFill>
              </a:rPr>
            </a:br>
            <a:r>
              <a:rPr lang="ru-RU" sz="2800" b="1" dirty="0" smtClean="0">
                <a:solidFill>
                  <a:srgbClr val="FFFF66"/>
                </a:solidFill>
              </a:rPr>
              <a:t>Листья пожелтевшие по ветру летят…</a:t>
            </a:r>
            <a:br>
              <a:rPr lang="ru-RU" sz="2800" b="1" dirty="0" smtClean="0">
                <a:solidFill>
                  <a:srgbClr val="FFFF66"/>
                </a:solidFill>
              </a:rPr>
            </a:br>
            <a:endParaRPr lang="ru-RU" sz="2800" b="1" dirty="0" smtClean="0">
              <a:solidFill>
                <a:srgbClr val="FFFF66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66"/>
                </a:solidFill>
              </a:rPr>
              <a:t>А. Толстой</a:t>
            </a:r>
            <a:endParaRPr lang="ru-RU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8147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00310" y="0"/>
            <a:ext cx="8064500" cy="1470025"/>
          </a:xfrm>
        </p:spPr>
        <p:txBody>
          <a:bodyPr/>
          <a:lstStyle/>
          <a:p>
            <a:pPr algn="l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2" name="Eyes, Eyes, Ey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416" y="1556792"/>
            <a:ext cx="846506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464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573088" y="908720"/>
            <a:ext cx="8175376" cy="18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Химический эксперимент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 useBgFill="1">
        <p:nvSpPr>
          <p:cNvPr id="542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913" y="3933825"/>
            <a:ext cx="574675" cy="576263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Текст 2"/>
          <p:cNvSpPr>
            <a:spLocks noGrp="1"/>
          </p:cNvSpPr>
          <p:nvPr>
            <p:ph type="body" idx="1"/>
          </p:nvPr>
        </p:nvSpPr>
        <p:spPr>
          <a:xfrm>
            <a:off x="276210" y="2863701"/>
            <a:ext cx="8491538" cy="11318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Изменения свойств веществ</a:t>
            </a:r>
          </a:p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Признаки химических реакций </a:t>
            </a:r>
          </a:p>
          <a:p>
            <a:pPr algn="ctr"/>
            <a:endParaRPr lang="ru-RU" sz="3600" u="sng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54B405-F2F8-4FA4-9C83-A1D3D7D133E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45873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70038" y="3044825"/>
            <a:ext cx="72723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2900" dirty="0">
                <a:solidFill>
                  <a:srgbClr val="000099"/>
                </a:solidFill>
                <a:latin typeface="Arial Black" pitchFamily="34" charset="0"/>
              </a:rPr>
              <a:t>1. Что происходит с веществами? Какие изменения вы наблюдаете?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683568" y="332655"/>
            <a:ext cx="7849245" cy="15120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/>
            <a:r>
              <a:rPr lang="ru-RU" sz="6000" kern="10" dirty="0"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Химический эксперимент</a:t>
            </a:r>
          </a:p>
          <a:p>
            <a:pPr algn="ctr"/>
            <a:r>
              <a:rPr lang="ru-RU" sz="6000" kern="1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Вопросы</a:t>
            </a:r>
            <a:r>
              <a:rPr lang="ru-RU" sz="6000" kern="10" dirty="0"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000" kern="1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 обсуждения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1547813" y="5949950"/>
            <a:ext cx="71993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100">
                <a:solidFill>
                  <a:srgbClr val="990033"/>
                </a:solidFill>
                <a:latin typeface="Arial Black" pitchFamily="34" charset="0"/>
              </a:rPr>
              <a:t>Результаты наблюдений запишите в таблицу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5050"/>
                    </a:gs>
                    <a:gs pos="100000">
                      <a:srgbClr val="008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Признаки химической реакции</a:t>
            </a:r>
          </a:p>
        </p:txBody>
      </p:sp>
      <p:pic>
        <p:nvPicPr>
          <p:cNvPr id="29699" name="Picture 6" descr="химические вещес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1748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66246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latin typeface="Arial Black" pitchFamily="34" charset="0"/>
              </a:rPr>
              <a:t> </a:t>
            </a: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изменение цвета;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выделение газа;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появление запаха;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образование осадка;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выделение тепла и света</a:t>
            </a:r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>
            <a:off x="6443663" y="3213100"/>
            <a:ext cx="647700" cy="936625"/>
          </a:xfrm>
          <a:prstGeom prst="cloudCallout">
            <a:avLst>
              <a:gd name="adj1" fmla="val 44116"/>
              <a:gd name="adj2" fmla="val 106778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8101013" y="4581525"/>
            <a:ext cx="576262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7956550" y="4292600"/>
            <a:ext cx="576263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11"/>
          <p:cNvSpPr>
            <a:spLocks noChangeArrowheads="1"/>
          </p:cNvSpPr>
          <p:nvPr/>
        </p:nvSpPr>
        <p:spPr bwMode="auto">
          <a:xfrm>
            <a:off x="8172450" y="4437063"/>
            <a:ext cx="576263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732588" y="2565400"/>
            <a:ext cx="1511300" cy="1800225"/>
          </a:xfrm>
          <a:prstGeom prst="cloudCallout">
            <a:avLst>
              <a:gd name="adj1" fmla="val -23528"/>
              <a:gd name="adj2" fmla="val 62083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4570" y="1948359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 dirty="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8813" y="1045180"/>
            <a:ext cx="8280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Сформулируйте определение 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«</a:t>
            </a:r>
            <a:r>
              <a:rPr lang="ru-RU" sz="4400" dirty="0">
                <a:solidFill>
                  <a:srgbClr val="006600"/>
                </a:solidFill>
                <a:latin typeface="Arial Black" pitchFamily="34" charset="0"/>
              </a:rPr>
              <a:t>физические явления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», используя ключевые слова…</a:t>
            </a:r>
          </a:p>
        </p:txBody>
      </p:sp>
      <p:sp>
        <p:nvSpPr>
          <p:cNvPr id="31749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4368894"/>
            <a:ext cx="230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FF6600"/>
                </a:solidFill>
                <a:latin typeface="Arial Black" pitchFamily="34" charset="0"/>
              </a:rPr>
              <a:t>форма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32026" y="4427113"/>
            <a:ext cx="47513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800080"/>
                </a:solidFill>
                <a:latin typeface="Arial Black" pitchFamily="34" charset="0"/>
              </a:rPr>
              <a:t>агрегатное состояние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89701" y="4381075"/>
            <a:ext cx="2449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A50021"/>
                </a:solidFill>
                <a:latin typeface="Arial Black" pitchFamily="34" charset="0"/>
              </a:rPr>
              <a:t>состав</a:t>
            </a:r>
          </a:p>
        </p:txBody>
      </p:sp>
      <p:pic>
        <p:nvPicPr>
          <p:cNvPr id="31753" name="Picture 10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93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1071563" y="357188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A50021"/>
                </a:solidFill>
              </a:rPr>
              <a:t>Задание</a:t>
            </a:r>
            <a:endParaRPr lang="ru-RU" sz="4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  <p:bldP spid="24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553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Физические явления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1188" y="2276475"/>
            <a:ext cx="79930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— это явления, при которых </a:t>
            </a:r>
            <a:r>
              <a:rPr lang="ru-RU" sz="4000" u="sng" dirty="0" smtClean="0">
                <a:solidFill>
                  <a:srgbClr val="000099"/>
                </a:solidFill>
                <a:latin typeface="Arial Black" pitchFamily="34" charset="0"/>
              </a:rPr>
              <a:t>изменяется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u="sng" dirty="0">
                <a:solidFill>
                  <a:srgbClr val="000099"/>
                </a:solidFill>
                <a:latin typeface="Arial Black" pitchFamily="34" charset="0"/>
              </a:rPr>
              <a:t>форма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или </a:t>
            </a:r>
            <a:r>
              <a:rPr lang="ru-RU" sz="4000" u="sng" dirty="0">
                <a:solidFill>
                  <a:srgbClr val="000099"/>
                </a:solidFill>
                <a:latin typeface="Arial Black" pitchFamily="34" charset="0"/>
              </a:rPr>
              <a:t>агрегатное состояние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веществ, но их </a:t>
            </a:r>
            <a:r>
              <a:rPr lang="ru-RU" sz="4000" u="sng" dirty="0" smtClean="0">
                <a:solidFill>
                  <a:srgbClr val="000099"/>
                </a:solidFill>
                <a:latin typeface="Arial Black" pitchFamily="34" charset="0"/>
              </a:rPr>
              <a:t>состав не меняется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.</a:t>
            </a:r>
            <a:endParaRPr lang="ru-RU" sz="4000" u="sng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43000" y="428625"/>
            <a:ext cx="7358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>
                <a:solidFill>
                  <a:srgbClr val="A50021"/>
                </a:solidFill>
              </a:rPr>
              <a:t>Важное определение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187450" y="2420938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20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95536" y="2349500"/>
            <a:ext cx="849694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FFFF66"/>
                </a:solidFill>
                <a:latin typeface="Arial Black" pitchFamily="34" charset="0"/>
              </a:rPr>
              <a:t>Человек должен верить, что непонятное можно понять: иначе он не стал бы размышлять о нём…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707382" y="6021288"/>
            <a:ext cx="1873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000099"/>
                </a:solidFill>
                <a:latin typeface="Monotype Corsiva" pitchFamily="66" charset="0"/>
              </a:rPr>
              <a:t>И. Гёте  </a:t>
            </a:r>
          </a:p>
        </p:txBody>
      </p:sp>
      <p:pic>
        <p:nvPicPr>
          <p:cNvPr id="55301" name="Picture 7" descr="опреде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13200"/>
            <a:ext cx="14589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42938" y="642938"/>
            <a:ext cx="785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A50021"/>
                </a:solidFill>
              </a:rPr>
              <a:t>Мудрые мысли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280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Сформулируйте определение    «</a:t>
            </a:r>
            <a:r>
              <a:rPr lang="ru-RU" sz="4400">
                <a:solidFill>
                  <a:srgbClr val="006600"/>
                </a:solidFill>
                <a:latin typeface="Arial Black" pitchFamily="34" charset="0"/>
              </a:rPr>
              <a:t>химические явления</a:t>
            </a: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», используя ключевые слова…</a:t>
            </a:r>
          </a:p>
        </p:txBody>
      </p:sp>
      <p:sp>
        <p:nvSpPr>
          <p:cNvPr id="32773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442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FF6600"/>
                </a:solidFill>
                <a:latin typeface="Arial Black" pitchFamily="34" charset="0"/>
              </a:rPr>
              <a:t>образование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061619" y="5623045"/>
            <a:ext cx="475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800080"/>
                </a:solidFill>
                <a:latin typeface="Arial Black" pitchFamily="34" charset="0"/>
              </a:rPr>
              <a:t>новых веществ</a:t>
            </a:r>
          </a:p>
        </p:txBody>
      </p:sp>
      <p:pic>
        <p:nvPicPr>
          <p:cNvPr id="32776" name="Picture 10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93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1071563" y="357188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A50021"/>
                </a:solidFill>
              </a:rPr>
              <a:t>Задание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8CE662-52DA-44E0-A409-41D3A61223F1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31F83-4D44-434B-855C-4DC6824F499E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95288" y="1330325"/>
            <a:ext cx="8497887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1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Химические явления</a:t>
            </a:r>
          </a:p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(химические реакции)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3068638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— это явления, при которых происходит </a:t>
            </a:r>
            <a:r>
              <a:rPr lang="ru-RU" sz="4000" u="sng">
                <a:solidFill>
                  <a:srgbClr val="000099"/>
                </a:solidFill>
                <a:latin typeface="Arial Black" pitchFamily="34" charset="0"/>
              </a:rPr>
              <a:t>образование новых веществ.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357313" y="114300"/>
            <a:ext cx="657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A50021"/>
                </a:solidFill>
              </a:rPr>
              <a:t>Важное определение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7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404664"/>
            <a:ext cx="4464050" cy="649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C00000"/>
                </a:solidFill>
                <a:effectLst/>
              </a:rPr>
              <a:t>Самооценка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805295"/>
            <a:ext cx="8064698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Оцени свою деятельность на уроке в соответствии с описанными выше критериями самооценки.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самооценки: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Работал увлечённо. Узнал много нового.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Многому научился.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Работал с интересом. Чему-то научился.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Остались вопросы.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Работал, потому что задано. Узнал кое-что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новое. Ничему не научился.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Делал вид, что работал. Ничего не узнал.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56327" name="Picture 8" descr="C:\Users\natasha\AppData\Local\Microsoft\Windows\Temporary Internet Files\Content.IE5\8DUK319D\MM900283012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95"/>
            <a:ext cx="1792932" cy="17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7932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1" y="0"/>
            <a:ext cx="9140239" cy="6855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64" y="3802598"/>
            <a:ext cx="4179176" cy="2700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0627" y="567643"/>
            <a:ext cx="662473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Есть над чем подумать...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713" y="1679924"/>
            <a:ext cx="1090966" cy="956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030504"/>
            <a:ext cx="686602" cy="794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330" y="2212315"/>
            <a:ext cx="1017566" cy="10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63030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992888" cy="57606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Сейчас прозвенит долгожданный звонок.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Увы, но к концу подошёл наш урок.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Прошу, уберите рабочее место.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Давайте без слов, и, пожалуй, без жестов.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Поставьте на место свои реактивы,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Пробирки же все уберите в штативы.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Сгоревшие спички и мусор - в ведро.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И чтоб кабинет после вас – на все 100.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А я в благодарность вам всем объявляю,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Проверив работы, в журнал выставляю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Отметки все ваши, надеясь привычно,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Что будут они «хорошо» и «отлично».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Большое спасибо я вам говорю.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Мы цели достигли. Благодарю! 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409484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C:\Users\natasha\AppData\Local\Microsoft\Windows\Temporary Internet Files\Content.IE5\RWA4Z55W\MM900254466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240"/>
            <a:ext cx="1463433" cy="10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624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Цели урока</a:t>
            </a:r>
            <a:r>
              <a:rPr lang="ru-RU" dirty="0" smtClean="0"/>
              <a:t>:  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 научиться описывать свойства вещества; 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уметь различать физические и химические явления; 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определять признаки химических реакции </a:t>
            </a:r>
          </a:p>
          <a:p>
            <a:pPr marL="534988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B050"/>
                </a:solidFill>
              </a:rPr>
              <a:t>ф</a:t>
            </a:r>
            <a:r>
              <a:rPr lang="ru-RU" dirty="0" smtClean="0">
                <a:solidFill>
                  <a:srgbClr val="00B050"/>
                </a:solidFill>
              </a:rPr>
              <a:t>ормулировать правила ТБ при проведении химического эксперимента 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Для достижения целей необходимо узнать: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а) </a:t>
            </a:r>
            <a:r>
              <a:rPr lang="ru-RU" dirty="0"/>
              <a:t>в чем заключается разница </a:t>
            </a:r>
            <a:r>
              <a:rPr lang="ru-RU" dirty="0" smtClean="0"/>
              <a:t>между физическими 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химическими явлениями </a:t>
            </a:r>
          </a:p>
          <a:p>
            <a:r>
              <a:rPr lang="ru-RU" dirty="0"/>
              <a:t> </a:t>
            </a:r>
            <a:r>
              <a:rPr lang="ru-RU" dirty="0" smtClean="0"/>
              <a:t>             б) какими агрегатными свойствами обладают вещества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в) по каким характерным признакам отличают протекание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химических реакции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Языковые цели:</a:t>
            </a:r>
          </a:p>
          <a:p>
            <a:pPr marL="457200" indent="-100013">
              <a:buAutoNum type="arabicPeriod"/>
            </a:pPr>
            <a:r>
              <a:rPr lang="ru-RU" dirty="0" smtClean="0"/>
              <a:t>Правильное произношение специфических терминов по теме. </a:t>
            </a:r>
          </a:p>
          <a:p>
            <a:pPr marL="457200" indent="-100013">
              <a:buAutoNum type="arabicPeriod"/>
            </a:pPr>
            <a:r>
              <a:rPr lang="ru-RU" dirty="0" smtClean="0"/>
              <a:t>Использование специфических терминов при диалоге в группах.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</a:rPr>
              <a:t>Межпредметная</a:t>
            </a:r>
            <a:r>
              <a:rPr lang="ru-RU" b="1" dirty="0" smtClean="0">
                <a:solidFill>
                  <a:srgbClr val="7030A0"/>
                </a:solidFill>
              </a:rPr>
              <a:t> связь</a:t>
            </a:r>
            <a:r>
              <a:rPr lang="ru-RU" dirty="0" smtClean="0"/>
              <a:t>: </a:t>
            </a:r>
          </a:p>
          <a:p>
            <a:r>
              <a:rPr lang="ru-RU" dirty="0"/>
              <a:t> </a:t>
            </a:r>
            <a:r>
              <a:rPr lang="ru-RU" dirty="0" smtClean="0"/>
              <a:t>       Естествознание, Химия, Физика, Биология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написа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508500"/>
            <a:ext cx="1965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куку591.wa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43325" y="4829175"/>
            <a:ext cx="10080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25448" y="1222375"/>
            <a:ext cx="84201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Внимательно изучить задания в рабочих листах и подготовить ответы на вопросы. 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Выполнить экспериментальную работу по инструкции с соблюдением ТБ. 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Записать наблюдения и сделать выводы. 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Самооценка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endParaRPr lang="ru-RU" sz="28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22535" name="Picture 7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1287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8">
            <a:hlinkClick r:id="rId8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68324" y="188200"/>
            <a:ext cx="7358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rgbClr val="A50021"/>
                </a:solidFill>
              </a:rPr>
              <a:t>Задание группам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2"/>
                </p:tgtEl>
              </p:cMediaNode>
            </p:video>
          </p:childTnLst>
        </p:cTn>
      </p:par>
    </p:tnLst>
    <p:bldLst>
      <p:bldP spid="46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692696"/>
            <a:ext cx="4464050" cy="649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solidFill>
                  <a:srgbClr val="C00000"/>
                </a:solidFill>
                <a:effectLst/>
              </a:rPr>
              <a:t>Самооценка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805295"/>
            <a:ext cx="8064698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Оцени свою деятельность на уроке в соответствии с описанными выше критериями самооценки.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самооценки: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Работал увлечённо. Узнал много нового.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Многому научился.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Работал с интересом. Чему-то научился.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Остались вопросы.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Работал, потому что задано. Узнал кое-что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новое. Ничему не научился.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Делал вид, что работал. Ничего не узнал.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56327" name="Picture 8" descr="C:\Users\natasha\AppData\Local\Microsoft\Windows\Temporary Internet Files\Content.IE5\8DUK319D\MM900283012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95"/>
            <a:ext cx="1792932" cy="17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30906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опреде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647937" cy="255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180528" y="4795746"/>
            <a:ext cx="6119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CC"/>
                </a:solidFill>
                <a:latin typeface="Monotype Corsiva" pitchFamily="66" charset="0"/>
              </a:rPr>
              <a:t>Толковый</a:t>
            </a:r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 словарь </a:t>
            </a:r>
            <a:r>
              <a:rPr lang="ru-RU" sz="3200" b="1" dirty="0" err="1">
                <a:solidFill>
                  <a:srgbClr val="000099"/>
                </a:solidFill>
                <a:latin typeface="Monotype Corsiva" pitchFamily="66" charset="0"/>
              </a:rPr>
              <a:t>С.И.Ожегов</a:t>
            </a:r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1560" y="42476"/>
            <a:ext cx="8004373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rgbClr val="008000"/>
                </a:solidFill>
                <a:latin typeface="Arial Black" pitchFamily="34" charset="0"/>
              </a:rPr>
              <a:t>Разминка. </a:t>
            </a:r>
            <a:endParaRPr lang="ru-RU" sz="1600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36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Явление 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— то, в чём сказывается, обнаруживается сущность, а также всякое проявление чего-нибудь...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проведение опы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532" y="1507479"/>
            <a:ext cx="2815156" cy="33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явления прир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18" y="2611180"/>
            <a:ext cx="3878518" cy="235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rot="2873018">
            <a:off x="4533376" y="1759606"/>
            <a:ext cx="1521581" cy="15139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7991685">
            <a:off x="2742714" y="1855490"/>
            <a:ext cx="1916466" cy="17552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04469" y="4846375"/>
            <a:ext cx="3751507" cy="1246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Физические </a:t>
            </a:r>
          </a:p>
          <a:p>
            <a:pPr algn="ctr"/>
            <a:r>
              <a:rPr lang="ru-RU" sz="3200" b="1" kern="10" dirty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явления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076057" y="4811142"/>
            <a:ext cx="3744416" cy="1066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Химические </a:t>
            </a:r>
          </a:p>
          <a:p>
            <a:pPr algn="ctr"/>
            <a:r>
              <a:rPr lang="ru-RU" sz="3200" b="1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явления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4338" y="199028"/>
            <a:ext cx="564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A50021"/>
                </a:solidFill>
                <a:hlinkClick r:id="rId4" action="ppaction://hlinkfile"/>
              </a:rPr>
              <a:t>Явления</a:t>
            </a:r>
            <a:endParaRPr lang="ru-RU" sz="6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-108520" y="1196752"/>
            <a:ext cx="5580112" cy="923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Таяние льда</a:t>
            </a:r>
            <a:r>
              <a:rPr lang="ru-RU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.</a:t>
            </a:r>
            <a:br>
              <a:rPr lang="ru-RU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 </a:t>
            </a:r>
            <a:endParaRPr lang="ru-RU" sz="2800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BA6E-87E3-4B9A-B9A3-B2C58E9E6BD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8010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23850" y="453382"/>
            <a:ext cx="8712968" cy="136800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Горение свечи, плавление парафина.</a:t>
            </a:r>
            <a:endParaRPr lang="ru-RU" sz="32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55775" y="3212976"/>
            <a:ext cx="5892899" cy="26641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Мело, 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ело по всей земле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 все пределы.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Свеча горела на столе.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Свеча горела.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Б. Пастернак</a:t>
            </a:r>
            <a:endParaRPr lang="ru-RU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2390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670</Words>
  <Application>Microsoft Office PowerPoint</Application>
  <PresentationFormat>Экран (4:3)</PresentationFormat>
  <Paragraphs>136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1_Исполнительная</vt:lpstr>
      <vt:lpstr>2_Исполнительная</vt:lpstr>
      <vt:lpstr>Winter</vt:lpstr>
      <vt:lpstr>Воздушный поток</vt:lpstr>
      <vt:lpstr>1_Winter</vt:lpstr>
      <vt:lpstr>3_Исполнительная</vt:lpstr>
      <vt:lpstr>1_Воздушный поток</vt:lpstr>
      <vt:lpstr>5_Исполнительная</vt:lpstr>
      <vt:lpstr>Слайд 1</vt:lpstr>
      <vt:lpstr>Слайд 2</vt:lpstr>
      <vt:lpstr>Слайд 3</vt:lpstr>
      <vt:lpstr>Слайд 4</vt:lpstr>
      <vt:lpstr>Самооценка</vt:lpstr>
      <vt:lpstr>Слайд 6</vt:lpstr>
      <vt:lpstr>Слайд 7</vt:lpstr>
      <vt:lpstr>   Таяние льда. Какое явление?  </vt:lpstr>
      <vt:lpstr>Какое явление? Горение свечи, плавление парафина.</vt:lpstr>
      <vt:lpstr>Какое явление? </vt:lpstr>
      <vt:lpstr>Плавление галлия на ладони. Какое явление?  </vt:lpstr>
      <vt:lpstr>Какое явление?</vt:lpstr>
      <vt:lpstr>Пожелтели листья. Какое явление? </vt:lpstr>
      <vt:lpstr>Физкультминутка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Самооценка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Наташа</dc:creator>
  <cp:lastModifiedBy>Школа</cp:lastModifiedBy>
  <cp:revision>143</cp:revision>
  <dcterms:created xsi:type="dcterms:W3CDTF">1601-01-01T00:00:00Z</dcterms:created>
  <dcterms:modified xsi:type="dcterms:W3CDTF">2018-02-19T02:27:02Z</dcterms:modified>
</cp:coreProperties>
</file>